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Lst>
  <p:sldSz cx="7772400" cy="100584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FE8AC49-E557-B644-9CD1-D16D3AE119C2}" name="Meyer, Meredith L" initials="ML" userId="S::mermeyer@uiowa.edu::eefaf0c7-0bbb-45df-a1f6-0050c06391d6" providerId="AD"/>
  <p188:author id="{820969C4-6CE0-DC71-3598-AC2D9782D2E8}" name="Becky Bucklin" initials="BB" userId="S::rsbucklin@uiowa.edu::92409861-9298-4a73-8093-c2eb1150ebe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owell, Abby" initials="PA" lastIdx="1" clrIdx="0">
    <p:extLst>
      <p:ext uri="{19B8F6BF-5375-455C-9EA6-DF929625EA0E}">
        <p15:presenceInfo xmlns:p15="http://schemas.microsoft.com/office/powerpoint/2012/main" userId="S-1-5-21-1343024091-1383384898-725345543-7658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7" autoAdjust="0"/>
    <p:restoredTop sz="94660"/>
  </p:normalViewPr>
  <p:slideViewPr>
    <p:cSldViewPr snapToGrid="0">
      <p:cViewPr varScale="1">
        <p:scale>
          <a:sx n="76" d="100"/>
          <a:sy n="76" d="100"/>
        </p:scale>
        <p:origin x="20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commentAuthors" Target="commentAuthors.xml"/><Relationship Id="rId12" Type="http://schemas.microsoft.com/office/2016/11/relationships/changesInfo" Target="changesInfos/changesInfo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cklin, Becky S" userId="92409861-9298-4a73-8093-c2eb1150ebe9" providerId="ADAL" clId="{A4E4BC09-8424-4A4B-853D-8483265848CF}"/>
    <pc:docChg chg="modSld">
      <pc:chgData name="Bucklin, Becky S" userId="92409861-9298-4a73-8093-c2eb1150ebe9" providerId="ADAL" clId="{A4E4BC09-8424-4A4B-853D-8483265848CF}" dt="2023-07-28T16:28:02.534" v="65" actId="6549"/>
      <pc:docMkLst>
        <pc:docMk/>
      </pc:docMkLst>
      <pc:sldChg chg="modSp mod delCm">
        <pc:chgData name="Bucklin, Becky S" userId="92409861-9298-4a73-8093-c2eb1150ebe9" providerId="ADAL" clId="{A4E4BC09-8424-4A4B-853D-8483265848CF}" dt="2023-07-28T16:28:02.534" v="65" actId="6549"/>
        <pc:sldMkLst>
          <pc:docMk/>
          <pc:sldMk cId="2569078624" sldId="256"/>
        </pc:sldMkLst>
        <pc:spChg chg="mod">
          <ac:chgData name="Bucklin, Becky S" userId="92409861-9298-4a73-8093-c2eb1150ebe9" providerId="ADAL" clId="{A4E4BC09-8424-4A4B-853D-8483265848CF}" dt="2023-07-28T16:28:02.534" v="65" actId="6549"/>
          <ac:spMkLst>
            <pc:docMk/>
            <pc:sldMk cId="2569078624" sldId="256"/>
            <ac:spMk id="6" creationId="{00000000-0000-0000-0000-000000000000}"/>
          </ac:spMkLst>
        </pc:spChg>
        <pc:extLst>
          <p:ext xmlns:p="http://schemas.openxmlformats.org/presentationml/2006/main" uri="{D6D511B9-2390-475A-947B-AFAB55BFBCF1}">
            <pc226:cmChg xmlns:pc226="http://schemas.microsoft.com/office/powerpoint/2022/06/main/command" chg="del">
              <pc226:chgData name="Bucklin, Becky S" userId="92409861-9298-4a73-8093-c2eb1150ebe9" providerId="ADAL" clId="{A4E4BC09-8424-4A4B-853D-8483265848CF}" dt="2023-07-28T16:27:44.650" v="0"/>
              <pc2:cmMkLst xmlns:pc2="http://schemas.microsoft.com/office/powerpoint/2019/9/main/command">
                <pc:docMk/>
                <pc:sldMk cId="2569078624" sldId="256"/>
                <pc2:cmMk id="{D5108ADC-AC98-4FAE-9EDA-0E8881DF3B90}"/>
              </pc2:cmMkLst>
            </pc226:cmChg>
          </p:ext>
        </pc:extLst>
      </pc:sldChg>
    </pc:docChg>
  </pc:docChgLst>
  <pc:docChgLst>
    <pc:chgData name="Meyer, Meredith L" userId="S::mermeyer@uiowa.edu::eefaf0c7-0bbb-45df-a1f6-0050c06391d6" providerId="AD" clId="Web-{4D826565-EF43-4E02-B7C9-365BAA49BE9C}"/>
    <pc:docChg chg="modSld">
      <pc:chgData name="Meyer, Meredith L" userId="S::mermeyer@uiowa.edu::eefaf0c7-0bbb-45df-a1f6-0050c06391d6" providerId="AD" clId="Web-{4D826565-EF43-4E02-B7C9-365BAA49BE9C}" dt="2023-07-26T19:54:03.534" v="6" actId="20577"/>
      <pc:docMkLst>
        <pc:docMk/>
      </pc:docMkLst>
      <pc:sldChg chg="modSp">
        <pc:chgData name="Meyer, Meredith L" userId="S::mermeyer@uiowa.edu::eefaf0c7-0bbb-45df-a1f6-0050c06391d6" providerId="AD" clId="Web-{4D826565-EF43-4E02-B7C9-365BAA49BE9C}" dt="2023-07-26T19:54:03.534" v="6" actId="20577"/>
        <pc:sldMkLst>
          <pc:docMk/>
          <pc:sldMk cId="2569078624" sldId="256"/>
        </pc:sldMkLst>
        <pc:spChg chg="mod">
          <ac:chgData name="Meyer, Meredith L" userId="S::mermeyer@uiowa.edu::eefaf0c7-0bbb-45df-a1f6-0050c06391d6" providerId="AD" clId="Web-{4D826565-EF43-4E02-B7C9-365BAA49BE9C}" dt="2023-07-26T19:54:03.534" v="6" actId="20577"/>
          <ac:spMkLst>
            <pc:docMk/>
            <pc:sldMk cId="2569078624" sldId="256"/>
            <ac:spMk id="6" creationId="{00000000-0000-0000-0000-000000000000}"/>
          </ac:spMkLst>
        </pc:spChg>
      </pc:sldChg>
    </pc:docChg>
  </pc:docChgLst>
  <pc:docChgLst>
    <pc:chgData name="Becky Bucklin" userId="92409861-9298-4a73-8093-c2eb1150ebe9" providerId="ADAL" clId="{9026A277-DE39-4540-AB09-4341F53BFA85}"/>
    <pc:docChg chg="modSld">
      <pc:chgData name="Becky Bucklin" userId="92409861-9298-4a73-8093-c2eb1150ebe9" providerId="ADAL" clId="{9026A277-DE39-4540-AB09-4341F53BFA85}" dt="2023-06-27T18:38:14.428" v="1"/>
      <pc:docMkLst>
        <pc:docMk/>
      </pc:docMkLst>
      <pc:sldChg chg="modSp mod modCm">
        <pc:chgData name="Becky Bucklin" userId="92409861-9298-4a73-8093-c2eb1150ebe9" providerId="ADAL" clId="{9026A277-DE39-4540-AB09-4341F53BFA85}" dt="2023-06-27T18:38:14.428" v="1"/>
        <pc:sldMkLst>
          <pc:docMk/>
          <pc:sldMk cId="2569078624" sldId="256"/>
        </pc:sldMkLst>
        <pc:spChg chg="mod">
          <ac:chgData name="Becky Bucklin" userId="92409861-9298-4a73-8093-c2eb1150ebe9" providerId="ADAL" clId="{9026A277-DE39-4540-AB09-4341F53BFA85}" dt="2023-06-27T18:38:08.914" v="0" actId="20577"/>
          <ac:spMkLst>
            <pc:docMk/>
            <pc:sldMk cId="2569078624" sldId="256"/>
            <ac:spMk id="6" creationId="{00000000-0000-0000-0000-000000000000}"/>
          </ac:spMkLst>
        </pc:spChg>
        <pc:extLst>
          <p:ext xmlns:p="http://schemas.openxmlformats.org/presentationml/2006/main" uri="{D6D511B9-2390-475A-947B-AFAB55BFBCF1}">
            <pc226:cmChg xmlns:pc226="http://schemas.microsoft.com/office/powerpoint/2022/06/main/command" chg="">
              <pc226:chgData name="Becky Bucklin" userId="92409861-9298-4a73-8093-c2eb1150ebe9" providerId="ADAL" clId="{9026A277-DE39-4540-AB09-4341F53BFA85}" dt="2023-06-27T18:38:14.428" v="1"/>
              <pc2:cmMkLst xmlns:pc2="http://schemas.microsoft.com/office/powerpoint/2019/9/main/command">
                <pc:docMk/>
                <pc:sldMk cId="2569078624" sldId="256"/>
                <pc2:cmMk id="{D5108ADC-AC98-4FAE-9EDA-0E8881DF3B90}"/>
              </pc2:cmMkLst>
              <pc226:cmRplyChg chg="add">
                <pc226:chgData name="Becky Bucklin" userId="92409861-9298-4a73-8093-c2eb1150ebe9" providerId="ADAL" clId="{9026A277-DE39-4540-AB09-4341F53BFA85}" dt="2023-06-27T18:38:14.428" v="1"/>
                <pc2:cmRplyMkLst xmlns:pc2="http://schemas.microsoft.com/office/powerpoint/2019/9/main/command">
                  <pc:docMk/>
                  <pc:sldMk cId="2569078624" sldId="256"/>
                  <pc2:cmMk id="{D5108ADC-AC98-4FAE-9EDA-0E8881DF3B90}"/>
                  <pc2:cmRplyMk id="{4238F6B8-4727-4368-8B41-0168FBFB17E3}"/>
                </pc2:cmRplyMkLst>
              </pc226:cmRplyChg>
            </pc226:cmChg>
          </p:ext>
        </pc:extLst>
      </pc:sldChg>
    </pc:docChg>
  </pc:docChgLst>
  <pc:docChgLst>
    <pc:chgData name="Meyer, Meredith L" userId="S::mermeyer@uiowa.edu::eefaf0c7-0bbb-45df-a1f6-0050c06391d6" providerId="AD" clId="Web-{C48F5C1D-F9D2-4CAE-BC86-77A167B5E96E}"/>
    <pc:docChg chg="modSld">
      <pc:chgData name="Meyer, Meredith L" userId="S::mermeyer@uiowa.edu::eefaf0c7-0bbb-45df-a1f6-0050c06391d6" providerId="AD" clId="Web-{C48F5C1D-F9D2-4CAE-BC86-77A167B5E96E}" dt="2023-07-06T16:49:59.512" v="2" actId="20577"/>
      <pc:docMkLst>
        <pc:docMk/>
      </pc:docMkLst>
      <pc:sldChg chg="modSp">
        <pc:chgData name="Meyer, Meredith L" userId="S::mermeyer@uiowa.edu::eefaf0c7-0bbb-45df-a1f6-0050c06391d6" providerId="AD" clId="Web-{C48F5C1D-F9D2-4CAE-BC86-77A167B5E96E}" dt="2023-07-06T16:49:59.512" v="2" actId="20577"/>
        <pc:sldMkLst>
          <pc:docMk/>
          <pc:sldMk cId="2569078624" sldId="256"/>
        </pc:sldMkLst>
        <pc:spChg chg="mod">
          <ac:chgData name="Meyer, Meredith L" userId="S::mermeyer@uiowa.edu::eefaf0c7-0bbb-45df-a1f6-0050c06391d6" providerId="AD" clId="Web-{C48F5C1D-F9D2-4CAE-BC86-77A167B5E96E}" dt="2023-07-06T16:49:59.512" v="2" actId="20577"/>
          <ac:spMkLst>
            <pc:docMk/>
            <pc:sldMk cId="2569078624" sldId="256"/>
            <ac:spMk id="6" creationId="{00000000-0000-0000-0000-000000000000}"/>
          </ac:spMkLst>
        </pc:spChg>
      </pc:sldChg>
    </pc:docChg>
  </pc:docChgLst>
  <pc:docChgLst>
    <pc:chgData name="Meyer, Meredith L" userId="S::mermeyer@uiowa.edu::eefaf0c7-0bbb-45df-a1f6-0050c06391d6" providerId="AD" clId="Web-{811B7E68-D426-4262-A9A7-14661D1C1A54}"/>
    <pc:docChg chg="mod">
      <pc:chgData name="Meyer, Meredith L" userId="S::mermeyer@uiowa.edu::eefaf0c7-0bbb-45df-a1f6-0050c06391d6" providerId="AD" clId="Web-{811B7E68-D426-4262-A9A7-14661D1C1A54}" dt="2023-06-02T02:14:18.205" v="1"/>
      <pc:docMkLst>
        <pc:docMk/>
      </pc:docMkLst>
      <pc:sldChg chg="addCm">
        <pc:chgData name="Meyer, Meredith L" userId="S::mermeyer@uiowa.edu::eefaf0c7-0bbb-45df-a1f6-0050c06391d6" providerId="AD" clId="Web-{811B7E68-D426-4262-A9A7-14661D1C1A54}" dt="2023-06-02T02:14:18.205" v="1"/>
        <pc:sldMkLst>
          <pc:docMk/>
          <pc:sldMk cId="2569078624" sldId="256"/>
        </pc:sldMkLst>
        <pc:extLst>
          <p:ext xmlns:p="http://schemas.openxmlformats.org/presentationml/2006/main" uri="{D6D511B9-2390-475A-947B-AFAB55BFBCF1}">
            <pc226:cmChg xmlns:pc226="http://schemas.microsoft.com/office/powerpoint/2022/06/main/command" chg="add">
              <pc226:chgData name="Meyer, Meredith L" userId="S::mermeyer@uiowa.edu::eefaf0c7-0bbb-45df-a1f6-0050c06391d6" providerId="AD" clId="Web-{811B7E68-D426-4262-A9A7-14661D1C1A54}" dt="2023-06-02T02:14:18.205" v="1"/>
              <pc2:cmMkLst xmlns:pc2="http://schemas.microsoft.com/office/powerpoint/2019/9/main/command">
                <pc:docMk/>
                <pc:sldMk cId="2569078624" sldId="256"/>
                <pc2:cmMk id="{D5108ADC-AC98-4FAE-9EDA-0E8881DF3B90}"/>
              </pc2:cmMkLst>
            </pc226:cmChg>
          </p:ext>
        </pc:extLst>
      </pc:sldChg>
    </pc:docChg>
  </pc:docChgLst>
  <pc:docChgLst>
    <pc:chgData name="Meyer, Meredith L" userId="S::mermeyer@uiowa.edu::eefaf0c7-0bbb-45df-a1f6-0050c06391d6" providerId="AD" clId="Web-{4D4ED53C-2091-44B0-BF2F-30C65541E135}"/>
    <pc:docChg chg="modSld">
      <pc:chgData name="Meyer, Meredith L" userId="S::mermeyer@uiowa.edu::eefaf0c7-0bbb-45df-a1f6-0050c06391d6" providerId="AD" clId="Web-{4D4ED53C-2091-44B0-BF2F-30C65541E135}" dt="2023-07-04T19:15:26.722" v="16" actId="20577"/>
      <pc:docMkLst>
        <pc:docMk/>
      </pc:docMkLst>
      <pc:sldChg chg="addSp delSp modSp">
        <pc:chgData name="Meyer, Meredith L" userId="S::mermeyer@uiowa.edu::eefaf0c7-0bbb-45df-a1f6-0050c06391d6" providerId="AD" clId="Web-{4D4ED53C-2091-44B0-BF2F-30C65541E135}" dt="2023-07-04T19:15:26.722" v="16" actId="20577"/>
        <pc:sldMkLst>
          <pc:docMk/>
          <pc:sldMk cId="2569078624" sldId="256"/>
        </pc:sldMkLst>
        <pc:spChg chg="mod">
          <ac:chgData name="Meyer, Meredith L" userId="S::mermeyer@uiowa.edu::eefaf0c7-0bbb-45df-a1f6-0050c06391d6" providerId="AD" clId="Web-{4D4ED53C-2091-44B0-BF2F-30C65541E135}" dt="2023-07-04T19:15:26.722" v="16" actId="20577"/>
          <ac:spMkLst>
            <pc:docMk/>
            <pc:sldMk cId="2569078624" sldId="256"/>
            <ac:spMk id="6" creationId="{00000000-0000-0000-0000-000000000000}"/>
          </ac:spMkLst>
        </pc:spChg>
        <pc:picChg chg="add mod">
          <ac:chgData name="Meyer, Meredith L" userId="S::mermeyer@uiowa.edu::eefaf0c7-0bbb-45df-a1f6-0050c06391d6" providerId="AD" clId="Web-{4D4ED53C-2091-44B0-BF2F-30C65541E135}" dt="2023-07-04T19:03:56.793" v="2" actId="1076"/>
          <ac:picMkLst>
            <pc:docMk/>
            <pc:sldMk cId="2569078624" sldId="256"/>
            <ac:picMk id="2" creationId="{16E776BC-9CF5-24D0-5AB4-55E0D949CB06}"/>
          </ac:picMkLst>
        </pc:picChg>
        <pc:picChg chg="del">
          <ac:chgData name="Meyer, Meredith L" userId="S::mermeyer@uiowa.edu::eefaf0c7-0bbb-45df-a1f6-0050c06391d6" providerId="AD" clId="Web-{4D4ED53C-2091-44B0-BF2F-30C65541E135}" dt="2023-07-04T19:03:51.402" v="0"/>
          <ac:picMkLst>
            <pc:docMk/>
            <pc:sldMk cId="2569078624" sldId="256"/>
            <ac:picMk id="10" creationId="{5B73AF11-6D54-46F8-BEDB-108C10338F2A}"/>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0318557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096304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313913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12587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1E94C1-AC85-49B9-A033-69401E19A983}" type="datetimeFigureOut">
              <a:rPr lang="en-US" smtClean="0"/>
              <a:t>7/28/2023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129202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176706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1E94C1-AC85-49B9-A033-69401E19A983}" type="datetimeFigureOut">
              <a:rPr lang="en-US" smtClean="0"/>
              <a:t>7/28/2023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912973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1E94C1-AC85-49B9-A033-69401E19A983}" type="datetimeFigureOut">
              <a:rPr lang="en-US" smtClean="0"/>
              <a:t>7/28/2023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613079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1E94C1-AC85-49B9-A033-69401E19A983}" type="datetimeFigureOut">
              <a:rPr lang="en-US" smtClean="0"/>
              <a:t>7/28/2023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2519138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43985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2A1E94C1-AC85-49B9-A033-69401E19A983}" type="datetimeFigureOut">
              <a:rPr lang="en-US" smtClean="0"/>
              <a:t>7/28/2023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68F077-69C4-44F8-AC41-1314637BD284}" type="slidenum">
              <a:rPr lang="en-US" smtClean="0"/>
              <a:t>‹#›</a:t>
            </a:fld>
            <a:endParaRPr lang="en-US"/>
          </a:p>
        </p:txBody>
      </p:sp>
    </p:spTree>
    <p:extLst>
      <p:ext uri="{BB962C8B-B14F-4D97-AF65-F5344CB8AC3E}">
        <p14:creationId xmlns:p14="http://schemas.microsoft.com/office/powerpoint/2010/main" val="3972947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2A1E94C1-AC85-49B9-A033-69401E19A983}" type="datetimeFigureOut">
              <a:rPr lang="en-US" smtClean="0"/>
              <a:t>7/28/2023</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2468F077-69C4-44F8-AC41-1314637BD284}" type="slidenum">
              <a:rPr lang="en-US" smtClean="0"/>
              <a:t>‹#›</a:t>
            </a:fld>
            <a:endParaRPr lang="en-US"/>
          </a:p>
        </p:txBody>
      </p:sp>
    </p:spTree>
    <p:extLst>
      <p:ext uri="{BB962C8B-B14F-4D97-AF65-F5344CB8AC3E}">
        <p14:creationId xmlns:p14="http://schemas.microsoft.com/office/powerpoint/2010/main" val="9780783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46414" y="1216693"/>
            <a:ext cx="3447738" cy="276999"/>
          </a:xfrm>
          <a:prstGeom prst="rect">
            <a:avLst/>
          </a:prstGeom>
          <a:noFill/>
        </p:spPr>
        <p:txBody>
          <a:bodyPr wrap="square" rtlCol="0">
            <a:spAutoFit/>
          </a:bodyPr>
          <a:lstStyle/>
          <a:p>
            <a:pPr algn="ctr"/>
            <a:r>
              <a:rPr lang="en-US" sz="1200" b="1" u="sng" dirty="0">
                <a:latin typeface="Franklin Gothic Book" panose="020B0503020102020204" pitchFamily="34" charset="0"/>
              </a:rPr>
              <a:t>Group Training Liability Waiver</a:t>
            </a:r>
          </a:p>
        </p:txBody>
      </p:sp>
      <p:sp>
        <p:nvSpPr>
          <p:cNvPr id="6" name="TextBox 5"/>
          <p:cNvSpPr txBox="1"/>
          <p:nvPr/>
        </p:nvSpPr>
        <p:spPr>
          <a:xfrm>
            <a:off x="415050" y="1493692"/>
            <a:ext cx="6910466" cy="6678751"/>
          </a:xfrm>
          <a:prstGeom prst="rect">
            <a:avLst/>
          </a:prstGeom>
          <a:noFill/>
        </p:spPr>
        <p:txBody>
          <a:bodyPr wrap="square" lIns="91440" tIns="45720" rIns="91440" bIns="45720" rtlCol="0" anchor="t">
            <a:spAutoFit/>
          </a:bodyPr>
          <a:lstStyle/>
          <a:p>
            <a:r>
              <a:rPr lang="en-US" sz="1100" b="1" dirty="0">
                <a:latin typeface="Franklin Gothic Book" panose="020B0503020102020204" pitchFamily="34" charset="0"/>
              </a:rPr>
              <a:t>Personal Information:</a:t>
            </a:r>
          </a:p>
          <a:p>
            <a:endParaRPr lang="en-US" sz="1100" dirty="0">
              <a:latin typeface="Franklin Gothic Book" panose="020B0503020102020204" pitchFamily="34" charset="0"/>
            </a:endParaRPr>
          </a:p>
          <a:p>
            <a:r>
              <a:rPr lang="en-US" sz="1100" dirty="0">
                <a:latin typeface="Franklin Gothic Book" panose="020B0503020102020204" pitchFamily="34" charset="0"/>
              </a:rPr>
              <a:t>Name: _________________________________________________________     Date of Birth: 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dirty="0">
                <a:latin typeface="Franklin Gothic Book" panose="020B0503020102020204" pitchFamily="34" charset="0"/>
              </a:rPr>
              <a:t>Address: ________________________________________________________    Phone: _______________</a:t>
            </a:r>
            <a:r>
              <a:rPr lang="en-US" sz="1100" u="sng" dirty="0">
                <a:latin typeface="Franklin Gothic Book" panose="020B0503020102020204" pitchFamily="34" charset="0"/>
              </a:rPr>
              <a:t>_	</a:t>
            </a:r>
          </a:p>
          <a:p>
            <a:endParaRPr lang="en-US" sz="1100" dirty="0">
              <a:latin typeface="Franklin Gothic Book" panose="020B0503020102020204" pitchFamily="34" charset="0"/>
            </a:endParaRPr>
          </a:p>
          <a:p>
            <a:r>
              <a:rPr lang="en-US" sz="1100" dirty="0">
                <a:latin typeface="Franklin Gothic Book" panose="020B0503020102020204" pitchFamily="34" charset="0"/>
              </a:rPr>
              <a:t>City/State/Zip: ___________________________________________________________________________</a:t>
            </a:r>
            <a:r>
              <a:rPr lang="en-US" sz="1100" u="sng" dirty="0">
                <a:latin typeface="Franklin Gothic Book" panose="020B0503020102020204" pitchFamily="34" charset="0"/>
              </a:rPr>
              <a:t>	</a:t>
            </a:r>
          </a:p>
          <a:p>
            <a:endParaRPr lang="en-US" sz="1100" dirty="0">
              <a:latin typeface="Franklin Gothic Book" panose="020B0503020102020204" pitchFamily="34" charset="0"/>
            </a:endParaRPr>
          </a:p>
          <a:p>
            <a:r>
              <a:rPr lang="en-US" sz="1100" dirty="0">
                <a:latin typeface="Franklin Gothic Book" panose="020B0503020102020204" pitchFamily="34" charset="0"/>
              </a:rPr>
              <a:t>Emergency Contact Person: ________________________________________________________________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r>
              <a:rPr lang="en-US" sz="1100" dirty="0">
                <a:latin typeface="Franklin Gothic Book" panose="020B0503020102020204" pitchFamily="34" charset="0"/>
              </a:rPr>
              <a:t>	</a:t>
            </a:r>
          </a:p>
          <a:p>
            <a:r>
              <a:rPr lang="en-US" sz="1100" dirty="0">
                <a:latin typeface="Franklin Gothic Book" panose="020B0503020102020204" pitchFamily="34" charset="0"/>
              </a:rPr>
              <a:t>Emergency Phone: _________________________    Relationship: _________________________________</a:t>
            </a:r>
            <a:r>
              <a:rPr lang="en-US" sz="1100" u="sng" dirty="0">
                <a:latin typeface="Franklin Gothic Book" panose="020B0503020102020204" pitchFamily="34" charset="0"/>
              </a:rPr>
              <a:t>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a:rPr>
              <a:t>Release of Liability: </a:t>
            </a:r>
            <a:r>
              <a:rPr lang="en-US" sz="1100" dirty="0">
                <a:latin typeface="Franklin Gothic Book"/>
              </a:rPr>
              <a:t>In consideration of being permitted to participate in this Active Iowa program (program), on behalf of myself, my family, my heirs, and my assigns, I hereby release the </a:t>
            </a:r>
            <a:r>
              <a:rPr lang="en-US" sz="1100" dirty="0">
                <a:solidFill>
                  <a:srgbClr val="FF0000"/>
                </a:solidFill>
                <a:latin typeface="Franklin Gothic Book"/>
              </a:rPr>
              <a:t>[NAME OF </a:t>
            </a:r>
            <a:r>
              <a:rPr lang="en-US" sz="1100">
                <a:solidFill>
                  <a:srgbClr val="FF0000"/>
                </a:solidFill>
                <a:latin typeface="Franklin Gothic Book"/>
              </a:rPr>
              <a:t>DEPARTMENT]</a:t>
            </a:r>
            <a:r>
              <a:rPr lang="en-US" sz="1100">
                <a:latin typeface="Franklin Gothic Book"/>
              </a:rPr>
              <a:t> and their </a:t>
            </a:r>
            <a:r>
              <a:rPr lang="en-US" sz="1100" dirty="0">
                <a:latin typeface="Franklin Gothic Book"/>
              </a:rPr>
              <a:t>respective employees, agents and representatives from any and all liability for personal injury, including death, or property damage or loss suffered by me as a result of, arising out of, or in any way involving my participation in the program, except to the extent that such liability results directly from the negligence of the</a:t>
            </a:r>
            <a:r>
              <a:rPr lang="en-US" sz="1100" dirty="0">
                <a:solidFill>
                  <a:srgbClr val="000000"/>
                </a:solidFill>
                <a:latin typeface="Franklin Gothic Book"/>
              </a:rPr>
              <a:t> </a:t>
            </a:r>
            <a:r>
              <a:rPr lang="en-US" sz="1100" dirty="0">
                <a:solidFill>
                  <a:srgbClr val="FF0000"/>
                </a:solidFill>
                <a:latin typeface="Franklin Gothic Book"/>
              </a:rPr>
              <a:t>[NAME OF DEPARTMENT], </a:t>
            </a:r>
            <a:r>
              <a:rPr lang="en-US" sz="1100" dirty="0">
                <a:latin typeface="Franklin Gothic Book"/>
              </a:rPr>
              <a:t>their agents, or employees.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a:rPr>
              <a:t>Assumption of Risk: </a:t>
            </a:r>
            <a:r>
              <a:rPr lang="en-US" sz="1100" dirty="0">
                <a:latin typeface="Franklin Gothic Book"/>
              </a:rPr>
              <a:t>I acknowledge that I know, understand, and appreciate the inherent risks in participating in the program. These risks range from minor scrapes, sprains, strains and bruises to significant injuries such as broken bones, eye injury or loss, concussions, paralysis, and even death. The risks include exacerbation of pre-existing medical conditions. By signing this agreement, I fully assume the inherent risks associated with this program and assert that I am voluntarily participating in the program.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a:rPr>
              <a:t>Physical Capability: </a:t>
            </a:r>
            <a:r>
              <a:rPr lang="en-US" sz="1100" dirty="0">
                <a:latin typeface="Franklin Gothic Book"/>
              </a:rPr>
              <a:t>I am physically capable of participating safely in the program. I understand that Active Iowa PALs and staff are not medical professionals. In the event of a medical emergency or incident requiring medical attention, I understand that staff will seek the assistance of medical professionals. </a:t>
            </a:r>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r>
              <a:rPr lang="en-US" sz="1100" b="1" dirty="0">
                <a:latin typeface="Franklin Gothic Book" panose="020B0503020102020204" pitchFamily="34" charset="0"/>
              </a:rPr>
              <a:t>By signing this form, I certify that I am at least 18 years of age and fully competent. I understand and agree to all terms of the waiver and release form stated above.</a:t>
            </a:r>
            <a:endParaRPr lang="en-US" sz="1100" dirty="0"/>
          </a:p>
          <a:p>
            <a:endParaRPr lang="en-US" sz="1100" dirty="0">
              <a:latin typeface="Franklin Gothic Book" panose="020B0503020102020204" pitchFamily="34" charset="0"/>
            </a:endParaRPr>
          </a:p>
          <a:p>
            <a:r>
              <a:rPr lang="en-US" sz="1100" dirty="0">
                <a:latin typeface="Franklin Gothic Book" panose="020B0503020102020204" pitchFamily="34" charset="0"/>
              </a:rPr>
              <a:t>Signature:_________________________________________________________________    Date: ____/____/____</a:t>
            </a:r>
          </a:p>
          <a:p>
            <a:endParaRPr lang="en-US" sz="1100" dirty="0">
              <a:latin typeface="Franklin Gothic Book" panose="020B0503020102020204" pitchFamily="34" charset="0"/>
            </a:endParaRPr>
          </a:p>
          <a:p>
            <a:r>
              <a:rPr lang="en-US" sz="1100" dirty="0">
                <a:latin typeface="Franklin Gothic Book" panose="020B0503020102020204" pitchFamily="34" charset="0"/>
              </a:rPr>
              <a:t>Parent/Guardian Signature:__________________________________________________    Date: ____/____/____   </a:t>
            </a:r>
          </a:p>
          <a:p>
            <a:pPr algn="ctr"/>
            <a:r>
              <a:rPr lang="en-US" sz="1100" dirty="0">
                <a:latin typeface="Franklin Gothic Book" panose="020B0503020102020204" pitchFamily="34" charset="0"/>
              </a:rPr>
              <a:t>(needed if participant is under 18 years of age)</a:t>
            </a:r>
          </a:p>
          <a:p>
            <a:pPr algn="ctr"/>
            <a:endParaRPr lang="en-US" sz="900" dirty="0">
              <a:latin typeface="Franklin Gothic Book" panose="020B0503020102020204" pitchFamily="34" charset="0"/>
            </a:endParaRPr>
          </a:p>
          <a:p>
            <a:pPr algn="ctr"/>
            <a:endParaRPr lang="en-US" sz="1200" dirty="0">
              <a:latin typeface="Franklin Gothic Book" panose="020B0503020102020204" pitchFamily="34" charset="0"/>
            </a:endParaRPr>
          </a:p>
        </p:txBody>
      </p:sp>
      <p:pic>
        <p:nvPicPr>
          <p:cNvPr id="2" name="Picture 2" descr="A picture containing text, clipart, graphics, graphic design&#10;&#10;Description automatically generated">
            <a:extLst>
              <a:ext uri="{FF2B5EF4-FFF2-40B4-BE49-F238E27FC236}">
                <a16:creationId xmlns:a16="http://schemas.microsoft.com/office/drawing/2014/main" id="{16E776BC-9CF5-24D0-5AB4-55E0D949CB06}"/>
              </a:ext>
            </a:extLst>
          </p:cNvPr>
          <p:cNvPicPr>
            <a:picLocks noChangeAspect="1"/>
          </p:cNvPicPr>
          <p:nvPr/>
        </p:nvPicPr>
        <p:blipFill>
          <a:blip r:embed="rId2"/>
          <a:stretch>
            <a:fillRect/>
          </a:stretch>
        </p:blipFill>
        <p:spPr>
          <a:xfrm>
            <a:off x="5591747" y="275654"/>
            <a:ext cx="1362075" cy="1076325"/>
          </a:xfrm>
          <a:prstGeom prst="rect">
            <a:avLst/>
          </a:prstGeom>
        </p:spPr>
      </p:pic>
    </p:spTree>
    <p:extLst>
      <p:ext uri="{BB962C8B-B14F-4D97-AF65-F5344CB8AC3E}">
        <p14:creationId xmlns:p14="http://schemas.microsoft.com/office/powerpoint/2010/main" val="2569078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p:cNvGraphicFramePr>
            <a:graphicFrameLocks noGrp="1"/>
          </p:cNvGraphicFramePr>
          <p:nvPr/>
        </p:nvGraphicFramePr>
        <p:xfrm>
          <a:off x="543753" y="5544639"/>
          <a:ext cx="6623400" cy="4089400"/>
        </p:xfrm>
        <a:graphic>
          <a:graphicData uri="http://schemas.openxmlformats.org/drawingml/2006/table">
            <a:tbl>
              <a:tblPr firstRow="1" bandRow="1">
                <a:tableStyleId>{5C22544A-7EE6-4342-B048-85BDC9FD1C3A}</a:tableStyleId>
              </a:tblPr>
              <a:tblGrid>
                <a:gridCol w="509984">
                  <a:extLst>
                    <a:ext uri="{9D8B030D-6E8A-4147-A177-3AD203B41FA5}">
                      <a16:colId xmlns:a16="http://schemas.microsoft.com/office/drawing/2014/main" val="3164542186"/>
                    </a:ext>
                  </a:extLst>
                </a:gridCol>
                <a:gridCol w="4493623">
                  <a:extLst>
                    <a:ext uri="{9D8B030D-6E8A-4147-A177-3AD203B41FA5}">
                      <a16:colId xmlns:a16="http://schemas.microsoft.com/office/drawing/2014/main" val="3506663682"/>
                    </a:ext>
                  </a:extLst>
                </a:gridCol>
                <a:gridCol w="836023">
                  <a:extLst>
                    <a:ext uri="{9D8B030D-6E8A-4147-A177-3AD203B41FA5}">
                      <a16:colId xmlns:a16="http://schemas.microsoft.com/office/drawing/2014/main" val="129573639"/>
                    </a:ext>
                  </a:extLst>
                </a:gridCol>
                <a:gridCol w="783770">
                  <a:extLst>
                    <a:ext uri="{9D8B030D-6E8A-4147-A177-3AD203B41FA5}">
                      <a16:colId xmlns:a16="http://schemas.microsoft.com/office/drawing/2014/main" val="2538936623"/>
                    </a:ext>
                  </a:extLst>
                </a:gridCol>
              </a:tblGrid>
              <a:tr h="370840">
                <a:tc>
                  <a:txBody>
                    <a:bodyPr/>
                    <a:lstStyle/>
                    <a:p>
                      <a:endParaRPr lang="en-US" sz="1100" dirty="0">
                        <a:latin typeface="Franklin Gothic Book" panose="020B0503020102020204" pitchFamily="34" charset="0"/>
                      </a:endParaRP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Medical Questions</a:t>
                      </a: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Yes</a:t>
                      </a:r>
                    </a:p>
                  </a:txBody>
                  <a:tcPr>
                    <a:solidFill>
                      <a:schemeClr val="accent6">
                        <a:lumMod val="75000"/>
                      </a:schemeClr>
                    </a:solidFill>
                  </a:tcPr>
                </a:tc>
                <a:tc>
                  <a:txBody>
                    <a:bodyPr/>
                    <a:lstStyle/>
                    <a:p>
                      <a:pPr algn="ctr"/>
                      <a:r>
                        <a:rPr lang="en-US" sz="1100" dirty="0">
                          <a:solidFill>
                            <a:schemeClr val="bg1"/>
                          </a:solidFill>
                          <a:latin typeface="Franklin Gothic Book" panose="020B0503020102020204" pitchFamily="34" charset="0"/>
                        </a:rPr>
                        <a:t>No</a:t>
                      </a:r>
                    </a:p>
                  </a:txBody>
                  <a:tcPr>
                    <a:solidFill>
                      <a:schemeClr val="accent6">
                        <a:lumMod val="75000"/>
                      </a:schemeClr>
                    </a:solidFill>
                  </a:tcPr>
                </a:tc>
                <a:extLst>
                  <a:ext uri="{0D108BD9-81ED-4DB2-BD59-A6C34878D82A}">
                    <a16:rowId xmlns:a16="http://schemas.microsoft.com/office/drawing/2014/main" val="3212390549"/>
                  </a:ext>
                </a:extLst>
              </a:tr>
              <a:tr h="370840">
                <a:tc>
                  <a:txBody>
                    <a:bodyPr/>
                    <a:lstStyle/>
                    <a:p>
                      <a:r>
                        <a:rPr lang="en-US" sz="1100" dirty="0">
                          <a:latin typeface="Franklin Gothic Book" panose="020B0503020102020204" pitchFamily="34" charset="0"/>
                        </a:rPr>
                        <a:t>1</a:t>
                      </a:r>
                    </a:p>
                  </a:txBody>
                  <a:tcPr>
                    <a:solidFill>
                      <a:schemeClr val="accent6">
                        <a:lumMod val="60000"/>
                        <a:lumOff val="40000"/>
                      </a:schemeClr>
                    </a:solidFill>
                  </a:tcPr>
                </a:tc>
                <a:tc>
                  <a:txBody>
                    <a:bodyPr/>
                    <a:lstStyle/>
                    <a:p>
                      <a:r>
                        <a:rPr lang="en-US" sz="1100" dirty="0">
                          <a:latin typeface="Franklin Gothic Book" panose="020B0503020102020204" pitchFamily="34" charset="0"/>
                        </a:rPr>
                        <a:t>Have you ever had any pain or injuries (ankle, knee, hip, back, shoulder, etc.)? (If yes, please explain.)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extLst>
                  <a:ext uri="{0D108BD9-81ED-4DB2-BD59-A6C34878D82A}">
                    <a16:rowId xmlns:a16="http://schemas.microsoft.com/office/drawing/2014/main" val="1825039234"/>
                  </a:ext>
                </a:extLst>
              </a:tr>
              <a:tr h="370840">
                <a:tc>
                  <a:txBody>
                    <a:bodyPr/>
                    <a:lstStyle/>
                    <a:p>
                      <a:r>
                        <a:rPr lang="en-US" sz="1100" dirty="0">
                          <a:latin typeface="Franklin Gothic Book" panose="020B0503020102020204" pitchFamily="34" charset="0"/>
                        </a:rPr>
                        <a:t>2</a:t>
                      </a:r>
                    </a:p>
                  </a:txBody>
                  <a:tcPr>
                    <a:solidFill>
                      <a:schemeClr val="accent6">
                        <a:lumMod val="40000"/>
                        <a:lumOff val="60000"/>
                      </a:schemeClr>
                    </a:solidFill>
                  </a:tcPr>
                </a:tc>
                <a:tc>
                  <a:txBody>
                    <a:bodyPr/>
                    <a:lstStyle/>
                    <a:p>
                      <a:r>
                        <a:rPr lang="en-US" sz="1100" dirty="0">
                          <a:latin typeface="Franklin Gothic Book" panose="020B0503020102020204" pitchFamily="34" charset="0"/>
                        </a:rPr>
                        <a:t>Have you ever had any surgeries? (If yes, please explain.)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extLst>
                  <a:ext uri="{0D108BD9-81ED-4DB2-BD59-A6C34878D82A}">
                    <a16:rowId xmlns:a16="http://schemas.microsoft.com/office/drawing/2014/main" val="1607681929"/>
                  </a:ext>
                </a:extLst>
              </a:tr>
              <a:tr h="370840">
                <a:tc>
                  <a:txBody>
                    <a:bodyPr/>
                    <a:lstStyle/>
                    <a:p>
                      <a:r>
                        <a:rPr lang="en-US" sz="1100" dirty="0">
                          <a:latin typeface="Franklin Gothic Book" panose="020B0503020102020204" pitchFamily="34" charset="0"/>
                        </a:rPr>
                        <a:t>3</a:t>
                      </a:r>
                    </a:p>
                  </a:txBody>
                  <a:tcPr>
                    <a:solidFill>
                      <a:schemeClr val="accent6">
                        <a:lumMod val="60000"/>
                        <a:lumOff val="40000"/>
                      </a:schemeClr>
                    </a:solidFill>
                  </a:tcPr>
                </a:tc>
                <a:tc>
                  <a:txBody>
                    <a:bodyPr/>
                    <a:lstStyle/>
                    <a:p>
                      <a:r>
                        <a:rPr lang="en-US" sz="1100" dirty="0">
                          <a:latin typeface="Franklin Gothic Book" panose="020B0503020102020204" pitchFamily="34" charset="0"/>
                        </a:rPr>
                        <a:t>Has a medical doctor ever diagnosed you with a chronic disease, such as coronary heart disease, coronary artery disease, hypertension (high blood pressure), high cholesterol or diabetes? (If yes, please explain.)</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tc>
                  <a:txBody>
                    <a:bodyPr/>
                    <a:lstStyle/>
                    <a:p>
                      <a:endParaRPr lang="en-US" sz="1100" dirty="0">
                        <a:latin typeface="Franklin Gothic Book" panose="020B0503020102020204" pitchFamily="34" charset="0"/>
                      </a:endParaRPr>
                    </a:p>
                  </a:txBody>
                  <a:tcPr>
                    <a:solidFill>
                      <a:schemeClr val="accent6">
                        <a:lumMod val="60000"/>
                        <a:lumOff val="40000"/>
                      </a:schemeClr>
                    </a:solidFill>
                  </a:tcPr>
                </a:tc>
                <a:extLst>
                  <a:ext uri="{0D108BD9-81ED-4DB2-BD59-A6C34878D82A}">
                    <a16:rowId xmlns:a16="http://schemas.microsoft.com/office/drawing/2014/main" val="2724208242"/>
                  </a:ext>
                </a:extLst>
              </a:tr>
              <a:tr h="370840">
                <a:tc>
                  <a:txBody>
                    <a:bodyPr/>
                    <a:lstStyle/>
                    <a:p>
                      <a:r>
                        <a:rPr lang="en-US" sz="1100" dirty="0">
                          <a:latin typeface="Franklin Gothic Book" panose="020B0503020102020204" pitchFamily="34" charset="0"/>
                        </a:rPr>
                        <a:t>4</a:t>
                      </a:r>
                    </a:p>
                  </a:txBody>
                  <a:tcPr>
                    <a:solidFill>
                      <a:schemeClr val="accent6">
                        <a:lumMod val="40000"/>
                        <a:lumOff val="60000"/>
                      </a:schemeClr>
                    </a:solidFill>
                  </a:tcPr>
                </a:tc>
                <a:tc>
                  <a:txBody>
                    <a:bodyPr/>
                    <a:lstStyle/>
                    <a:p>
                      <a:r>
                        <a:rPr lang="en-US" sz="1100" dirty="0">
                          <a:latin typeface="Franklin Gothic Book" panose="020B0503020102020204" pitchFamily="34" charset="0"/>
                        </a:rPr>
                        <a:t>Are you currently taking any medication? (If yes, please list.) </a:t>
                      </a: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tc>
                  <a:txBody>
                    <a:bodyPr/>
                    <a:lstStyle/>
                    <a:p>
                      <a:endParaRPr lang="en-US" sz="1100" dirty="0">
                        <a:latin typeface="Franklin Gothic Book" panose="020B0503020102020204" pitchFamily="34" charset="0"/>
                      </a:endParaRPr>
                    </a:p>
                  </a:txBody>
                  <a:tcPr>
                    <a:solidFill>
                      <a:schemeClr val="accent6">
                        <a:lumMod val="40000"/>
                        <a:lumOff val="60000"/>
                      </a:schemeClr>
                    </a:solidFill>
                  </a:tcPr>
                </a:tc>
                <a:extLst>
                  <a:ext uri="{0D108BD9-81ED-4DB2-BD59-A6C34878D82A}">
                    <a16:rowId xmlns:a16="http://schemas.microsoft.com/office/drawing/2014/main" val="2672618359"/>
                  </a:ext>
                </a:extLst>
              </a:tr>
            </a:tbl>
          </a:graphicData>
        </a:graphic>
      </p:graphicFrame>
      <p:sp>
        <p:nvSpPr>
          <p:cNvPr id="5" name="TextBox 4"/>
          <p:cNvSpPr txBox="1"/>
          <p:nvPr/>
        </p:nvSpPr>
        <p:spPr>
          <a:xfrm>
            <a:off x="2129142" y="271756"/>
            <a:ext cx="3447738" cy="276999"/>
          </a:xfrm>
          <a:prstGeom prst="rect">
            <a:avLst/>
          </a:prstGeom>
          <a:noFill/>
        </p:spPr>
        <p:txBody>
          <a:bodyPr wrap="square" rtlCol="0">
            <a:spAutoFit/>
          </a:bodyPr>
          <a:lstStyle/>
          <a:p>
            <a:pPr algn="ctr"/>
            <a:r>
              <a:rPr lang="en-US" sz="1200" b="1" u="sng" dirty="0">
                <a:latin typeface="Franklin Gothic Book" panose="020B0503020102020204" pitchFamily="34" charset="0"/>
              </a:rPr>
              <a:t>Physical Activity Readiness Questionnaire (PAR-Q)</a:t>
            </a:r>
          </a:p>
        </p:txBody>
      </p:sp>
      <p:sp>
        <p:nvSpPr>
          <p:cNvPr id="7" name="TextBox 6"/>
          <p:cNvSpPr txBox="1"/>
          <p:nvPr/>
        </p:nvSpPr>
        <p:spPr>
          <a:xfrm>
            <a:off x="543751" y="4868081"/>
            <a:ext cx="6623402" cy="600164"/>
          </a:xfrm>
          <a:prstGeom prst="rect">
            <a:avLst/>
          </a:prstGeom>
          <a:noFill/>
        </p:spPr>
        <p:txBody>
          <a:bodyPr wrap="square" rtlCol="0">
            <a:spAutoFit/>
          </a:bodyPr>
          <a:lstStyle/>
          <a:p>
            <a:r>
              <a:rPr lang="en-US" sz="1100" i="1" dirty="0">
                <a:latin typeface="Franklin Gothic Book" panose="020B0503020102020204" pitchFamily="34" charset="0"/>
              </a:rPr>
              <a:t>If you have answered “Yes” to one or more of the above questions, consult your physician before engaging in physical activity. Tell your physician which questions you answered “Yes” to. After a medical evaluation, seek advice from your physician on what type of activity is suitable for your current condition. </a:t>
            </a:r>
          </a:p>
        </p:txBody>
      </p:sp>
      <p:cxnSp>
        <p:nvCxnSpPr>
          <p:cNvPr id="11" name="Straight Connector 10"/>
          <p:cNvCxnSpPr/>
          <p:nvPr/>
        </p:nvCxnSpPr>
        <p:spPr>
          <a:xfrm flipV="1">
            <a:off x="1166949" y="6497140"/>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1963250" y="9651787"/>
            <a:ext cx="3779520" cy="230832"/>
          </a:xfrm>
          <a:prstGeom prst="rect">
            <a:avLst/>
          </a:prstGeom>
          <a:noFill/>
        </p:spPr>
        <p:txBody>
          <a:bodyPr wrap="square" rtlCol="0">
            <a:spAutoFit/>
          </a:bodyPr>
          <a:lstStyle/>
          <a:p>
            <a:pPr algn="ctr"/>
            <a:r>
              <a:rPr lang="en-US" sz="900" dirty="0">
                <a:latin typeface="Franklin Gothic Book" panose="020B0503020102020204" pitchFamily="34" charset="0"/>
              </a:rPr>
              <a:t>Document adapted from:  National Academy of Sports Medicine</a:t>
            </a:r>
            <a:endParaRPr lang="en-US" dirty="0"/>
          </a:p>
        </p:txBody>
      </p:sp>
      <p:cxnSp>
        <p:nvCxnSpPr>
          <p:cNvPr id="32" name="Straight Connector 31"/>
          <p:cNvCxnSpPr/>
          <p:nvPr/>
        </p:nvCxnSpPr>
        <p:spPr>
          <a:xfrm flipV="1">
            <a:off x="1166949" y="677336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1166948" y="724961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166948" y="7525840"/>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166947" y="8358784"/>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166946" y="8635009"/>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166946" y="9120784"/>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1166945" y="9392295"/>
            <a:ext cx="4162697" cy="126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p:cNvGraphicFramePr>
            <a:graphicFrameLocks noGrp="1"/>
          </p:cNvGraphicFramePr>
          <p:nvPr/>
        </p:nvGraphicFramePr>
        <p:xfrm>
          <a:off x="578587" y="544094"/>
          <a:ext cx="6548847" cy="4307840"/>
        </p:xfrm>
        <a:graphic>
          <a:graphicData uri="http://schemas.openxmlformats.org/drawingml/2006/table">
            <a:tbl>
              <a:tblPr firstRow="1" bandRow="1">
                <a:tableStyleId>{5C22544A-7EE6-4342-B048-85BDC9FD1C3A}</a:tableStyleId>
              </a:tblPr>
              <a:tblGrid>
                <a:gridCol w="476030">
                  <a:extLst>
                    <a:ext uri="{9D8B030D-6E8A-4147-A177-3AD203B41FA5}">
                      <a16:colId xmlns:a16="http://schemas.microsoft.com/office/drawing/2014/main" val="3861814252"/>
                    </a:ext>
                  </a:extLst>
                </a:gridCol>
                <a:gridCol w="4496564">
                  <a:extLst>
                    <a:ext uri="{9D8B030D-6E8A-4147-A177-3AD203B41FA5}">
                      <a16:colId xmlns:a16="http://schemas.microsoft.com/office/drawing/2014/main" val="1131676478"/>
                    </a:ext>
                  </a:extLst>
                </a:gridCol>
                <a:gridCol w="836023">
                  <a:extLst>
                    <a:ext uri="{9D8B030D-6E8A-4147-A177-3AD203B41FA5}">
                      <a16:colId xmlns:a16="http://schemas.microsoft.com/office/drawing/2014/main" val="2565738670"/>
                    </a:ext>
                  </a:extLst>
                </a:gridCol>
                <a:gridCol w="740230">
                  <a:extLst>
                    <a:ext uri="{9D8B030D-6E8A-4147-A177-3AD203B41FA5}">
                      <a16:colId xmlns:a16="http://schemas.microsoft.com/office/drawing/2014/main" val="2561194295"/>
                    </a:ext>
                  </a:extLst>
                </a:gridCol>
              </a:tblGrid>
              <a:tr h="370840">
                <a:tc>
                  <a:txBody>
                    <a:bodyPr/>
                    <a:lstStyle/>
                    <a:p>
                      <a:endParaRPr lang="en-US" sz="1100" dirty="0">
                        <a:latin typeface="Franklin Gothic Book" panose="020B0503020102020204" pitchFamily="34" charset="0"/>
                      </a:endParaRP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Questions</a:t>
                      </a: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Yes</a:t>
                      </a:r>
                    </a:p>
                  </a:txBody>
                  <a:tcPr>
                    <a:solidFill>
                      <a:srgbClr val="C00000"/>
                    </a:solidFill>
                  </a:tcPr>
                </a:tc>
                <a:tc>
                  <a:txBody>
                    <a:bodyPr/>
                    <a:lstStyle/>
                    <a:p>
                      <a:pPr algn="ctr"/>
                      <a:r>
                        <a:rPr lang="en-US" sz="1100" dirty="0">
                          <a:solidFill>
                            <a:schemeClr val="bg1"/>
                          </a:solidFill>
                          <a:latin typeface="Franklin Gothic Book" panose="020B0503020102020204" pitchFamily="34" charset="0"/>
                        </a:rPr>
                        <a:t>No</a:t>
                      </a:r>
                    </a:p>
                  </a:txBody>
                  <a:tcPr>
                    <a:solidFill>
                      <a:srgbClr val="C00000"/>
                    </a:solidFill>
                  </a:tcPr>
                </a:tc>
                <a:extLst>
                  <a:ext uri="{0D108BD9-81ED-4DB2-BD59-A6C34878D82A}">
                    <a16:rowId xmlns:a16="http://schemas.microsoft.com/office/drawing/2014/main" val="3778484123"/>
                  </a:ext>
                </a:extLst>
              </a:tr>
              <a:tr h="370840">
                <a:tc>
                  <a:txBody>
                    <a:bodyPr/>
                    <a:lstStyle/>
                    <a:p>
                      <a:r>
                        <a:rPr lang="en-US" sz="1100" dirty="0">
                          <a:latin typeface="Franklin Gothic Book" panose="020B0503020102020204" pitchFamily="34" charset="0"/>
                        </a:rPr>
                        <a:t>1</a:t>
                      </a:r>
                    </a:p>
                  </a:txBody>
                  <a:tcPr>
                    <a:solidFill>
                      <a:srgbClr val="EB744C"/>
                    </a:solidFill>
                  </a:tcPr>
                </a:tc>
                <a:tc>
                  <a:txBody>
                    <a:bodyPr/>
                    <a:lstStyle/>
                    <a:p>
                      <a:r>
                        <a:rPr lang="en-US" sz="1100" dirty="0">
                          <a:latin typeface="Franklin Gothic Book" panose="020B0503020102020204" pitchFamily="34" charset="0"/>
                        </a:rPr>
                        <a:t>Has your doctor ever said that you have a heart condition and that you should only perform physical activity recommended by a doctor?</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4236832278"/>
                  </a:ext>
                </a:extLst>
              </a:tr>
              <a:tr h="370840">
                <a:tc>
                  <a:txBody>
                    <a:bodyPr/>
                    <a:lstStyle/>
                    <a:p>
                      <a:r>
                        <a:rPr lang="en-US" sz="1100" dirty="0">
                          <a:latin typeface="Franklin Gothic Book" panose="020B0503020102020204" pitchFamily="34" charset="0"/>
                        </a:rPr>
                        <a:t>2</a:t>
                      </a:r>
                    </a:p>
                  </a:txBody>
                  <a:tcPr>
                    <a:solidFill>
                      <a:schemeClr val="accent2">
                        <a:lumMod val="60000"/>
                        <a:lumOff val="40000"/>
                      </a:schemeClr>
                    </a:solidFill>
                  </a:tcPr>
                </a:tc>
                <a:tc>
                  <a:txBody>
                    <a:bodyPr/>
                    <a:lstStyle/>
                    <a:p>
                      <a:r>
                        <a:rPr lang="en-US" sz="1100" dirty="0">
                          <a:latin typeface="Franklin Gothic Book" panose="020B0503020102020204" pitchFamily="34" charset="0"/>
                        </a:rPr>
                        <a:t>Do you feel pain in your chest when you perform physical activity? </a:t>
                      </a: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160907028"/>
                  </a:ext>
                </a:extLst>
              </a:tr>
              <a:tr h="370840">
                <a:tc>
                  <a:txBody>
                    <a:bodyPr/>
                    <a:lstStyle/>
                    <a:p>
                      <a:r>
                        <a:rPr lang="en-US" sz="1100" dirty="0">
                          <a:latin typeface="Franklin Gothic Book" panose="020B0503020102020204" pitchFamily="34" charset="0"/>
                        </a:rPr>
                        <a:t>3</a:t>
                      </a:r>
                    </a:p>
                  </a:txBody>
                  <a:tcPr>
                    <a:solidFill>
                      <a:srgbClr val="EB744C"/>
                    </a:solidFill>
                  </a:tcPr>
                </a:tc>
                <a:tc>
                  <a:txBody>
                    <a:bodyPr/>
                    <a:lstStyle/>
                    <a:p>
                      <a:r>
                        <a:rPr lang="en-US" sz="1100" dirty="0">
                          <a:latin typeface="Franklin Gothic Book" panose="020B0503020102020204" pitchFamily="34" charset="0"/>
                        </a:rPr>
                        <a:t>In the past month, have you had chest pain when you were not performing any physical activity? </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3317423474"/>
                  </a:ext>
                </a:extLst>
              </a:tr>
              <a:tr h="370840">
                <a:tc>
                  <a:txBody>
                    <a:bodyPr/>
                    <a:lstStyle/>
                    <a:p>
                      <a:r>
                        <a:rPr lang="en-US" sz="1100" dirty="0">
                          <a:latin typeface="Franklin Gothic Book" panose="020B0503020102020204" pitchFamily="34" charset="0"/>
                        </a:rPr>
                        <a:t>4</a:t>
                      </a:r>
                    </a:p>
                  </a:txBody>
                  <a:tcPr>
                    <a:solidFill>
                      <a:schemeClr val="accent2">
                        <a:lumMod val="60000"/>
                        <a:lumOff val="40000"/>
                      </a:schemeClr>
                    </a:solidFill>
                  </a:tcPr>
                </a:tc>
                <a:tc>
                  <a:txBody>
                    <a:bodyPr/>
                    <a:lstStyle/>
                    <a:p>
                      <a:r>
                        <a:rPr lang="en-US" sz="1100" dirty="0">
                          <a:latin typeface="Franklin Gothic Book" panose="020B0503020102020204" pitchFamily="34" charset="0"/>
                        </a:rPr>
                        <a:t>Do you lose your balance because of dizziness or do you ever lose consciousness? </a:t>
                      </a:r>
                    </a:p>
                    <a:p>
                      <a:endParaRPr lang="en-US" sz="1100" dirty="0">
                        <a:latin typeface="Franklin Gothic Book" panose="020B0503020102020204" pitchFamily="34" charset="0"/>
                      </a:endParaRP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161949343"/>
                  </a:ext>
                </a:extLst>
              </a:tr>
              <a:tr h="370840">
                <a:tc>
                  <a:txBody>
                    <a:bodyPr/>
                    <a:lstStyle/>
                    <a:p>
                      <a:r>
                        <a:rPr lang="en-US" sz="1100" dirty="0">
                          <a:latin typeface="Franklin Gothic Book" panose="020B0503020102020204" pitchFamily="34" charset="0"/>
                        </a:rPr>
                        <a:t>5</a:t>
                      </a:r>
                    </a:p>
                  </a:txBody>
                  <a:tcPr>
                    <a:solidFill>
                      <a:srgbClr val="EB744C"/>
                    </a:solidFill>
                  </a:tcPr>
                </a:tc>
                <a:tc>
                  <a:txBody>
                    <a:bodyPr/>
                    <a:lstStyle/>
                    <a:p>
                      <a:r>
                        <a:rPr lang="en-US" sz="1100" dirty="0">
                          <a:latin typeface="Franklin Gothic Book" panose="020B0503020102020204" pitchFamily="34" charset="0"/>
                        </a:rPr>
                        <a:t>Do you have a bone or joint problem that could be made worse by a change in your physical activity?</a:t>
                      </a:r>
                    </a:p>
                    <a:p>
                      <a:endParaRPr lang="en-US" sz="1100" dirty="0">
                        <a:latin typeface="Franklin Gothic Book" panose="020B0503020102020204" pitchFamily="34" charset="0"/>
                      </a:endParaRPr>
                    </a:p>
                  </a:txBody>
                  <a:tcPr>
                    <a:solidFill>
                      <a:srgbClr val="EB744C"/>
                    </a:solidFill>
                  </a:tcPr>
                </a:tc>
                <a:tc>
                  <a:txBody>
                    <a:bodyPr/>
                    <a:lstStyle/>
                    <a:p>
                      <a:endParaRPr lang="en-US" dirty="0"/>
                    </a:p>
                  </a:txBody>
                  <a:tcPr>
                    <a:solidFill>
                      <a:srgbClr val="EB744C"/>
                    </a:solidFill>
                  </a:tcPr>
                </a:tc>
                <a:tc>
                  <a:txBody>
                    <a:bodyPr/>
                    <a:lstStyle/>
                    <a:p>
                      <a:endParaRPr lang="en-US"/>
                    </a:p>
                  </a:txBody>
                  <a:tcPr>
                    <a:solidFill>
                      <a:srgbClr val="EB744C"/>
                    </a:solidFill>
                  </a:tcPr>
                </a:tc>
                <a:extLst>
                  <a:ext uri="{0D108BD9-81ED-4DB2-BD59-A6C34878D82A}">
                    <a16:rowId xmlns:a16="http://schemas.microsoft.com/office/drawing/2014/main" val="2240521493"/>
                  </a:ext>
                </a:extLst>
              </a:tr>
              <a:tr h="370840">
                <a:tc>
                  <a:txBody>
                    <a:bodyPr/>
                    <a:lstStyle/>
                    <a:p>
                      <a:r>
                        <a:rPr lang="en-US" sz="1100" dirty="0">
                          <a:latin typeface="Franklin Gothic Book" panose="020B0503020102020204" pitchFamily="34" charset="0"/>
                        </a:rPr>
                        <a:t>6</a:t>
                      </a:r>
                    </a:p>
                  </a:txBody>
                  <a:tcPr>
                    <a:solidFill>
                      <a:schemeClr val="accent2">
                        <a:lumMod val="60000"/>
                        <a:lumOff val="40000"/>
                      </a:schemeClr>
                    </a:solidFill>
                  </a:tcPr>
                </a:tc>
                <a:tc>
                  <a:txBody>
                    <a:bodyPr/>
                    <a:lstStyle/>
                    <a:p>
                      <a:r>
                        <a:rPr lang="en-US" sz="1100" dirty="0">
                          <a:latin typeface="Franklin Gothic Book" panose="020B0503020102020204" pitchFamily="34" charset="0"/>
                        </a:rPr>
                        <a:t>Is your doctor currently prescribing any medication for your blood pressure or for a heart condition?</a:t>
                      </a:r>
                    </a:p>
                    <a:p>
                      <a:r>
                        <a:rPr lang="en-US" sz="1100" dirty="0">
                          <a:latin typeface="Franklin Gothic Book" panose="020B0503020102020204" pitchFamily="34" charset="0"/>
                        </a:rPr>
                        <a:t> </a:t>
                      </a:r>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tc>
                  <a:txBody>
                    <a:bodyPr/>
                    <a:lstStyle/>
                    <a:p>
                      <a:endParaRPr lang="en-US" dirty="0"/>
                    </a:p>
                  </a:txBody>
                  <a:tcPr>
                    <a:solidFill>
                      <a:schemeClr val="accent2">
                        <a:lumMod val="60000"/>
                        <a:lumOff val="40000"/>
                      </a:schemeClr>
                    </a:solidFill>
                  </a:tcPr>
                </a:tc>
                <a:extLst>
                  <a:ext uri="{0D108BD9-81ED-4DB2-BD59-A6C34878D82A}">
                    <a16:rowId xmlns:a16="http://schemas.microsoft.com/office/drawing/2014/main" val="4090570705"/>
                  </a:ext>
                </a:extLst>
              </a:tr>
              <a:tr h="278177">
                <a:tc>
                  <a:txBody>
                    <a:bodyPr/>
                    <a:lstStyle/>
                    <a:p>
                      <a:r>
                        <a:rPr lang="en-US" sz="1100" dirty="0">
                          <a:latin typeface="Franklin Gothic Book" panose="020B0503020102020204" pitchFamily="34" charset="0"/>
                        </a:rPr>
                        <a:t>7</a:t>
                      </a:r>
                    </a:p>
                  </a:txBody>
                  <a:tcPr>
                    <a:solidFill>
                      <a:srgbClr val="EB744C"/>
                    </a:solidFill>
                  </a:tcPr>
                </a:tc>
                <a:tc>
                  <a:txBody>
                    <a:bodyPr/>
                    <a:lstStyle/>
                    <a:p>
                      <a:r>
                        <a:rPr lang="en-US" sz="1100" dirty="0">
                          <a:latin typeface="Franklin Gothic Book" panose="020B0503020102020204" pitchFamily="34" charset="0"/>
                        </a:rPr>
                        <a:t>Do you know of any other reason why you should not engage in physical activity? </a:t>
                      </a:r>
                    </a:p>
                    <a:p>
                      <a:endParaRPr lang="en-US" sz="1100" dirty="0">
                        <a:latin typeface="Franklin Gothic Book" panose="020B0503020102020204" pitchFamily="34" charset="0"/>
                      </a:endParaRPr>
                    </a:p>
                  </a:txBody>
                  <a:tcPr>
                    <a:solidFill>
                      <a:srgbClr val="EB744C"/>
                    </a:solidFill>
                  </a:tcPr>
                </a:tc>
                <a:tc>
                  <a:txBody>
                    <a:bodyPr/>
                    <a:lstStyle/>
                    <a:p>
                      <a:endParaRPr lang="en-US"/>
                    </a:p>
                  </a:txBody>
                  <a:tcPr>
                    <a:solidFill>
                      <a:srgbClr val="EB744C"/>
                    </a:solidFill>
                  </a:tcPr>
                </a:tc>
                <a:tc>
                  <a:txBody>
                    <a:bodyPr/>
                    <a:lstStyle/>
                    <a:p>
                      <a:endParaRPr lang="en-US" dirty="0"/>
                    </a:p>
                  </a:txBody>
                  <a:tcPr>
                    <a:solidFill>
                      <a:srgbClr val="EB744C"/>
                    </a:solidFill>
                  </a:tcPr>
                </a:tc>
                <a:extLst>
                  <a:ext uri="{0D108BD9-81ED-4DB2-BD59-A6C34878D82A}">
                    <a16:rowId xmlns:a16="http://schemas.microsoft.com/office/drawing/2014/main" val="3971769817"/>
                  </a:ext>
                </a:extLst>
              </a:tr>
            </a:tbl>
          </a:graphicData>
        </a:graphic>
      </p:graphicFrame>
    </p:spTree>
    <p:extLst>
      <p:ext uri="{BB962C8B-B14F-4D97-AF65-F5344CB8AC3E}">
        <p14:creationId xmlns:p14="http://schemas.microsoft.com/office/powerpoint/2010/main" val="31956316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fe6aa1c0-b8fa-4fea-a6df-712fa33c584f" xsi:nil="true"/>
    <lcf76f155ced4ddcb4097134ff3c332f xmlns="7652079c-0e2a-420f-91e4-7acbb1d8839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192956E0AADC543A8355F231A82CB27" ma:contentTypeVersion="17" ma:contentTypeDescription="Create a new document." ma:contentTypeScope="" ma:versionID="16d3fcf7de1ee32a1b764c44e05a946e">
  <xsd:schema xmlns:xsd="http://www.w3.org/2001/XMLSchema" xmlns:xs="http://www.w3.org/2001/XMLSchema" xmlns:p="http://schemas.microsoft.com/office/2006/metadata/properties" xmlns:ns2="7652079c-0e2a-420f-91e4-7acbb1d88394" xmlns:ns3="fe6aa1c0-b8fa-4fea-a6df-712fa33c584f" targetNamespace="http://schemas.microsoft.com/office/2006/metadata/properties" ma:root="true" ma:fieldsID="74639ef309a9708e51f2bffe5cf1efd4" ns2:_="" ns3:_="">
    <xsd:import namespace="7652079c-0e2a-420f-91e4-7acbb1d88394"/>
    <xsd:import namespace="fe6aa1c0-b8fa-4fea-a6df-712fa33c584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2079c-0e2a-420f-91e4-7acbb1d8839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af9f51b-2984-4022-8acc-3c23a99e8b1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e6aa1c0-b8fa-4fea-a6df-712fa33c584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55e54b1-bdc1-47ac-bfa3-302e7a3a1bdd}" ma:internalName="TaxCatchAll" ma:showField="CatchAllData" ma:web="fe6aa1c0-b8fa-4fea-a6df-712fa33c584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A2CFE3-4BBE-4A03-92E3-87B773D5E008}">
  <ds:schemaRefs>
    <ds:schemaRef ds:uri="http://schemas.microsoft.com/sharepoint/v3/contenttype/forms"/>
  </ds:schemaRefs>
</ds:datastoreItem>
</file>

<file path=customXml/itemProps2.xml><?xml version="1.0" encoding="utf-8"?>
<ds:datastoreItem xmlns:ds="http://schemas.openxmlformats.org/officeDocument/2006/customXml" ds:itemID="{5180E754-5542-4198-BAD1-721C024F7CA4}">
  <ds:schemaRefs>
    <ds:schemaRef ds:uri="7652079c-0e2a-420f-91e4-7acbb1d88394"/>
    <ds:schemaRef ds:uri="http://schemas.openxmlformats.org/package/2006/metadata/core-properties"/>
    <ds:schemaRef ds:uri="http://purl.org/dc/dcmitype/"/>
    <ds:schemaRef ds:uri="fe6aa1c0-b8fa-4fea-a6df-712fa33c584f"/>
    <ds:schemaRef ds:uri="http://www.w3.org/XML/1998/namespace"/>
    <ds:schemaRef ds:uri="http://schemas.microsoft.com/office/2006/documentManagement/types"/>
    <ds:schemaRef ds:uri="http://purl.org/dc/terms/"/>
    <ds:schemaRef ds:uri="http://schemas.microsoft.com/office/infopath/2007/PartnerControls"/>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EA0D11F6-7201-44A9-8F70-39A249B9A0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52079c-0e2a-420f-91e4-7acbb1d88394"/>
    <ds:schemaRef ds:uri="fe6aa1c0-b8fa-4fea-a6df-712fa33c584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118</TotalTime>
  <Words>680</Words>
  <Application>Microsoft Office PowerPoint</Application>
  <PresentationFormat>Custom</PresentationFormat>
  <Paragraphs>62</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Franklin Gothic Book</vt:lpstr>
      <vt:lpstr>Office Theme</vt:lpstr>
      <vt:lpstr>PowerPoint Presentation</vt:lpstr>
      <vt:lpstr>PowerPoint Presentation</vt:lpstr>
    </vt:vector>
  </TitlesOfParts>
  <Company>The University of Iowa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Bucklin, Rebecca S</dc:creator>
  <cp:lastModifiedBy>Bucklin, Becky S</cp:lastModifiedBy>
  <cp:revision>34</cp:revision>
  <dcterms:created xsi:type="dcterms:W3CDTF">2016-04-19T18:56:21Z</dcterms:created>
  <dcterms:modified xsi:type="dcterms:W3CDTF">2023-07-28T16:28:07Z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0x010100C192956E0AADC543A8355F231A82CB27</vt:lpwstr>
  </property>
  <property fmtid="{D5CDD505-2E9C-101B-9397-08002B2CF9AE}" pid="3" name="MediaServiceImageTags">
    <vt:lpwstr/>
  </property>
</Properties>
</file>